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6" r:id="rId2"/>
    <p:sldId id="256" r:id="rId3"/>
    <p:sldId id="264" r:id="rId4"/>
    <p:sldId id="274" r:id="rId5"/>
    <p:sldId id="265" r:id="rId6"/>
    <p:sldId id="273" r:id="rId7"/>
    <p:sldId id="266" r:id="rId8"/>
    <p:sldId id="275" r:id="rId9"/>
    <p:sldId id="258" r:id="rId10"/>
    <p:sldId id="267" r:id="rId11"/>
    <p:sldId id="268" r:id="rId12"/>
    <p:sldId id="269" r:id="rId13"/>
    <p:sldId id="270" r:id="rId14"/>
    <p:sldId id="260" r:id="rId15"/>
    <p:sldId id="257" r:id="rId16"/>
    <p:sldId id="259" r:id="rId17"/>
    <p:sldId id="263" r:id="rId18"/>
    <p:sldId id="261" r:id="rId19"/>
    <p:sldId id="26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B029AF-5B6E-44A6-A95E-55B0C09B7906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060D1-5DD0-4AE6-B9DC-AC85F8BAD3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55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060D1-5DD0-4AE6-B9DC-AC85F8BAD3B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EC159-8D4B-45EC-B7C3-7C5DF4EF2087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5E22A-EAD7-4B82-AB1A-459DFDB95C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obacco_mosaic_virus" TargetMode="External"/><Relationship Id="rId2" Type="http://schemas.openxmlformats.org/officeDocument/2006/relationships/hyperlink" Target="http://en.wikipedia.org/wiki/Dmitry_Ivanovsk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artinus_Beijerinc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n.wikipedia.org/wiki/Contagium_vivum_fluidu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endell_Stanle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Foot-and-mouth_disease" TargetMode="External"/><Relationship Id="rId4" Type="http://schemas.openxmlformats.org/officeDocument/2006/relationships/hyperlink" Target="http://en.wikipedia.org/wiki/Friedrich_Loeffle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%C3%A9lix_d'Herelle" TargetMode="External"/><Relationship Id="rId2" Type="http://schemas.openxmlformats.org/officeDocument/2006/relationships/hyperlink" Target="http://en.wikipedia.org/wiki/Frederick_Twor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Bacteriophage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sz="4800" dirty="0" smtClean="0">
                <a:solidFill>
                  <a:srgbClr val="FF0066"/>
                </a:solidFill>
                <a:latin typeface="Arial Rounded MT Bold" pitchFamily="34" charset="0"/>
              </a:rPr>
              <a:t>Discovery  </a:t>
            </a:r>
            <a:r>
              <a:rPr lang="en-US" sz="4800" dirty="0">
                <a:solidFill>
                  <a:srgbClr val="FF0066"/>
                </a:solidFill>
                <a:latin typeface="Arial Rounded MT Bold" pitchFamily="34" charset="0"/>
              </a:rPr>
              <a:t>of </a:t>
            </a:r>
            <a:r>
              <a:rPr lang="en-US" sz="4800" dirty="0" smtClean="0">
                <a:solidFill>
                  <a:srgbClr val="FF0066"/>
                </a:solidFill>
                <a:latin typeface="Arial Rounded MT Bold" pitchFamily="34" charset="0"/>
              </a:rPr>
              <a:t>Viruses</a:t>
            </a:r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0000CC"/>
                </a:solidFill>
                <a:latin typeface="Arial Rounded MT Bold" pitchFamily="34" charset="0"/>
              </a:rPr>
              <a:t>Structure of Viruses</a:t>
            </a:r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FF0066"/>
                </a:solidFill>
                <a:latin typeface="Arial Rounded MT Bold" pitchFamily="34" charset="0"/>
              </a:rPr>
              <a:t>Classification of Viruses</a:t>
            </a:r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C00000"/>
                </a:solidFill>
                <a:latin typeface="Arial Rounded MT Bold" pitchFamily="34" charset="0"/>
              </a:rPr>
              <a:t>Replication of Viruses</a:t>
            </a:r>
            <a:endParaRPr lang="en-US" sz="4800" dirty="0">
              <a:solidFill>
                <a:srgbClr val="C00000"/>
              </a:solidFill>
              <a:latin typeface="Arial Rounded MT Bold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0000CC"/>
                </a:solidFill>
                <a:latin typeface="Arial Rounded MT Bold" pitchFamily="34" charset="0"/>
              </a:rPr>
              <a:t>Mr. S. N. </a:t>
            </a:r>
            <a:r>
              <a:rPr lang="en-US" sz="4000" dirty="0" err="1">
                <a:solidFill>
                  <a:srgbClr val="0000CC"/>
                </a:solidFill>
                <a:latin typeface="Arial Rounded MT Bold" pitchFamily="34" charset="0"/>
              </a:rPr>
              <a:t>Mendhe</a:t>
            </a:r>
            <a:endParaRPr lang="en-US" sz="4000" dirty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0000"/>
                </a:solidFill>
                <a:latin typeface="Arial Rounded MT Bold" pitchFamily="34" charset="0"/>
              </a:rPr>
              <a:t>Department of Microbiology,</a:t>
            </a:r>
          </a:p>
          <a:p>
            <a:pPr marL="0" indent="0" algn="ctr">
              <a:buNone/>
            </a:pPr>
            <a:r>
              <a:rPr lang="en-US" sz="4000" dirty="0" err="1">
                <a:solidFill>
                  <a:srgbClr val="0000CC"/>
                </a:solidFill>
                <a:latin typeface="Arial Rounded MT Bold" pitchFamily="34" charset="0"/>
              </a:rPr>
              <a:t>Shri</a:t>
            </a:r>
            <a:r>
              <a:rPr lang="en-US" sz="4000" dirty="0">
                <a:solidFill>
                  <a:srgbClr val="0000CC"/>
                </a:solidFill>
                <a:latin typeface="Arial Rounded MT Bold" pitchFamily="34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Arial Rounded MT Bold" pitchFamily="34" charset="0"/>
              </a:rPr>
              <a:t>Shivaji</a:t>
            </a:r>
            <a:r>
              <a:rPr lang="en-US" sz="4000" dirty="0">
                <a:solidFill>
                  <a:srgbClr val="0000CC"/>
                </a:solidFill>
                <a:latin typeface="Arial Rounded MT Bold" pitchFamily="34" charset="0"/>
              </a:rPr>
              <a:t> Science and Arts College, </a:t>
            </a:r>
            <a:r>
              <a:rPr lang="en-US" sz="4000" dirty="0" err="1">
                <a:solidFill>
                  <a:srgbClr val="0000CC"/>
                </a:solidFill>
                <a:latin typeface="Arial Rounded MT Bold" pitchFamily="34" charset="0"/>
              </a:rPr>
              <a:t>Chikhli</a:t>
            </a:r>
            <a:endParaRPr lang="en-IN" sz="4000" dirty="0">
              <a:solidFill>
                <a:srgbClr val="0000CC"/>
              </a:solidFill>
              <a:latin typeface="Arial Rounded MT Bold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88974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IN" sz="4000" dirty="0" smtClean="0">
                <a:solidFill>
                  <a:srgbClr val="FF0000"/>
                </a:solidFill>
              </a:rPr>
              <a:t>Certain viruses contain ribonucleic acid (RNA) while other viruses have deoxyribonucleic acid (DNA),</a:t>
            </a:r>
            <a:r>
              <a:rPr lang="en-IN" sz="4000" dirty="0" smtClean="0">
                <a:solidFill>
                  <a:srgbClr val="0000FF"/>
                </a:solidFill>
              </a:rPr>
              <a:t>genome which may be single-stranded or double-stranded; it may be linear or a closed loop.</a:t>
            </a:r>
          </a:p>
          <a:p>
            <a:pPr marL="0" indent="0">
              <a:buFont typeface="Wingdings" pitchFamily="2" charset="2"/>
              <a:buChar char="q"/>
            </a:pPr>
            <a:r>
              <a:rPr lang="en-IN" sz="4000" dirty="0" smtClean="0"/>
              <a:t> The genome of the virus is surrounded by a protein coat known as a </a:t>
            </a:r>
            <a:r>
              <a:rPr lang="en-IN" sz="4000" dirty="0" err="1" smtClean="0"/>
              <a:t>capsid</a:t>
            </a:r>
            <a:r>
              <a:rPr lang="en-IN" sz="4000" dirty="0" smtClean="0"/>
              <a:t>, made from a number of individual protein molecules called </a:t>
            </a:r>
            <a:r>
              <a:rPr lang="en-IN" sz="4000" dirty="0" err="1" smtClean="0"/>
              <a:t>capsomeres</a:t>
            </a:r>
            <a:r>
              <a:rPr lang="en-IN" sz="4000" dirty="0" smtClean="0"/>
              <a:t>. </a:t>
            </a:r>
            <a:r>
              <a:rPr lang="en-IN" sz="4000" dirty="0" err="1" smtClean="0"/>
              <a:t>Capsomeres</a:t>
            </a:r>
            <a:r>
              <a:rPr lang="en-IN" sz="4000" dirty="0" smtClean="0"/>
              <a:t> are arranged in a definite geometrical pattern around the nucleic acid.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L\Pictures\My Scans\2015-10 (Oct)\scan00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752600"/>
            <a:ext cx="4419600" cy="4800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4953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Figure1.1:Schematic representation of Naked and Enveloped viruses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7800" y="0"/>
            <a:ext cx="38862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IN" sz="4000" dirty="0" smtClean="0"/>
              <a:t>The combination of genome and </a:t>
            </a:r>
            <a:r>
              <a:rPr lang="en-IN" sz="4000" dirty="0" err="1" smtClean="0"/>
              <a:t>capsid</a:t>
            </a:r>
            <a:r>
              <a:rPr lang="en-IN" sz="4000" dirty="0" smtClean="0"/>
              <a:t> is called the viral </a:t>
            </a:r>
            <a:r>
              <a:rPr lang="en-IN" sz="4000" dirty="0" err="1" smtClean="0"/>
              <a:t>nucleocapsid</a:t>
            </a:r>
            <a:r>
              <a:rPr lang="en-IN" sz="4000" dirty="0" smtClean="0"/>
              <a:t>. Such viruses are known as naked viruses, e.g. Polio virus, </a:t>
            </a:r>
            <a:r>
              <a:rPr lang="en-IN" sz="4000" dirty="0" err="1" smtClean="0"/>
              <a:t>Adeno</a:t>
            </a:r>
            <a:r>
              <a:rPr lang="en-IN" sz="4000" dirty="0" smtClean="0"/>
              <a:t> virus. 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ALL\Pictures\My Scans\2015-10 (Oct)\scan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71600"/>
            <a:ext cx="8458200" cy="5105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381000" y="0"/>
            <a:ext cx="8153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Figure1.1: Schematic representation of Naked and Enveloped viruses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IN" sz="3600" dirty="0" smtClean="0">
                <a:solidFill>
                  <a:srgbClr val="FF0000"/>
                </a:solidFill>
              </a:rPr>
              <a:t>The </a:t>
            </a:r>
            <a:r>
              <a:rPr lang="en-IN" sz="3600" dirty="0" err="1" smtClean="0">
                <a:solidFill>
                  <a:srgbClr val="FF0000"/>
                </a:solidFill>
              </a:rPr>
              <a:t>nucleocapsid</a:t>
            </a:r>
            <a:r>
              <a:rPr lang="en-IN" sz="3600" dirty="0" smtClean="0">
                <a:solidFill>
                  <a:srgbClr val="FF0000"/>
                </a:solidFill>
              </a:rPr>
              <a:t>  may be surrounded by a membrane like envelope. Viruses that enclose the </a:t>
            </a:r>
            <a:r>
              <a:rPr lang="en-IN" sz="3600" dirty="0" err="1" smtClean="0">
                <a:solidFill>
                  <a:srgbClr val="FF0000"/>
                </a:solidFill>
              </a:rPr>
              <a:t>nucleocapsid</a:t>
            </a:r>
            <a:r>
              <a:rPr lang="en-IN" sz="3600" dirty="0" smtClean="0">
                <a:solidFill>
                  <a:srgbClr val="FF0000"/>
                </a:solidFill>
              </a:rPr>
              <a:t>  by envelope are known as enveloped viruses.</a:t>
            </a:r>
          </a:p>
          <a:p>
            <a:pPr>
              <a:buFont typeface="Wingdings" pitchFamily="2" charset="2"/>
              <a:buChar char="q"/>
            </a:pPr>
            <a:r>
              <a:rPr lang="en-IN" sz="3600" dirty="0" smtClean="0">
                <a:solidFill>
                  <a:srgbClr val="0000FF"/>
                </a:solidFill>
              </a:rPr>
              <a:t> An envelope is a membrane like structure that is obtained from a host cell during the replication process. Enveloped viruses often exhibit a fringe of glycoprotein spikes or knobs, also called </a:t>
            </a:r>
            <a:r>
              <a:rPr lang="en-IN" sz="3600" dirty="0" err="1" smtClean="0">
                <a:solidFill>
                  <a:srgbClr val="0000FF"/>
                </a:solidFill>
              </a:rPr>
              <a:t>peplomers</a:t>
            </a:r>
            <a:r>
              <a:rPr lang="en-IN" sz="3600" dirty="0" smtClean="0">
                <a:solidFill>
                  <a:srgbClr val="0000FF"/>
                </a:solidFill>
              </a:rPr>
              <a:t>, e.g., </a:t>
            </a:r>
            <a:r>
              <a:rPr lang="en-IN" sz="3600" dirty="0" err="1" smtClean="0">
                <a:solidFill>
                  <a:srgbClr val="0000FF"/>
                </a:solidFill>
              </a:rPr>
              <a:t>Hepes</a:t>
            </a:r>
            <a:r>
              <a:rPr lang="en-IN" sz="3600" dirty="0" smtClean="0">
                <a:solidFill>
                  <a:srgbClr val="0000FF"/>
                </a:solidFill>
              </a:rPr>
              <a:t> simplex, Mumps, Influenza virus (Figure).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>
            <a:normAutofit fontScale="92500" lnSpcReduction="10000"/>
          </a:bodyPr>
          <a:lstStyle/>
          <a:p>
            <a:pPr marL="60325" indent="-60325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CC"/>
                </a:solidFill>
              </a:rPr>
              <a:t>Simple structure 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Absence of cellular structure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No independent metabolism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Absence of cellular structure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No independent metabolism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Nucleic acids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>
                <a:solidFill>
                  <a:srgbClr val="0000CC"/>
                </a:solidFill>
              </a:rPr>
              <a:t>Crystallization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No growth &amp; division 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 smtClean="0"/>
              <a:t>Size &amp; visibility :-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b="1" dirty="0"/>
              <a:t> </a:t>
            </a:r>
            <a:r>
              <a:rPr lang="en-US" dirty="0" smtClean="0">
                <a:solidFill>
                  <a:srgbClr val="0000CC"/>
                </a:solidFill>
              </a:rPr>
              <a:t>Viruses vary widely in size. The largest among them (e.g., poxviruses) measuring about 300.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The smallest viruses (</a:t>
            </a:r>
            <a:r>
              <a:rPr lang="en-US" dirty="0" err="1" smtClean="0">
                <a:solidFill>
                  <a:srgbClr val="FF0000"/>
                </a:solidFill>
              </a:rPr>
              <a:t>e.g.foot</a:t>
            </a:r>
            <a:r>
              <a:rPr lang="en-US" dirty="0" smtClean="0">
                <a:solidFill>
                  <a:srgbClr val="FF0000"/>
                </a:solidFill>
              </a:rPr>
              <a:t> &amp; mouth disease virus ) are about 20nm.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500" dirty="0" smtClean="0"/>
              <a:t>On </a:t>
            </a:r>
            <a:r>
              <a:rPr lang="en-US" sz="3500" dirty="0"/>
              <a:t>the whole viruses are much smaller than bacteria. </a:t>
            </a:r>
            <a:endParaRPr lang="en-US" sz="3500" dirty="0" smtClean="0"/>
          </a:p>
          <a:p>
            <a:pPr>
              <a:buFont typeface="Wingdings" pitchFamily="2" charset="2"/>
              <a:buChar char="q"/>
            </a:pPr>
            <a:r>
              <a:rPr lang="en-US" sz="3500" dirty="0"/>
              <a:t> </a:t>
            </a:r>
            <a:r>
              <a:rPr lang="en-US" sz="3500" dirty="0" smtClean="0">
                <a:solidFill>
                  <a:srgbClr val="FF0000"/>
                </a:solidFill>
              </a:rPr>
              <a:t>Mostly </a:t>
            </a:r>
            <a:r>
              <a:rPr lang="en-US" sz="3500" dirty="0">
                <a:solidFill>
                  <a:srgbClr val="FF0000"/>
                </a:solidFill>
              </a:rPr>
              <a:t>animal viruses, plant viruses &amp; </a:t>
            </a:r>
            <a:r>
              <a:rPr lang="en-US" sz="3500" dirty="0" err="1">
                <a:solidFill>
                  <a:srgbClr val="FF0000"/>
                </a:solidFill>
              </a:rPr>
              <a:t>bacteriophages</a:t>
            </a:r>
            <a:r>
              <a:rPr lang="en-US" sz="3500" dirty="0">
                <a:solidFill>
                  <a:srgbClr val="FF0000"/>
                </a:solidFill>
              </a:rPr>
              <a:t> are invisible under the light microscope. </a:t>
            </a:r>
            <a:endParaRPr lang="en-US" sz="35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3500" dirty="0">
                <a:solidFill>
                  <a:srgbClr val="0000CC"/>
                </a:solidFill>
              </a:rPr>
              <a:t> </a:t>
            </a:r>
            <a:r>
              <a:rPr lang="en-US" sz="3500" dirty="0" smtClean="0">
                <a:solidFill>
                  <a:srgbClr val="0000CC"/>
                </a:solidFill>
              </a:rPr>
              <a:t>As </a:t>
            </a:r>
            <a:r>
              <a:rPr lang="en-US" sz="3500" dirty="0">
                <a:solidFill>
                  <a:srgbClr val="0000CC"/>
                </a:solidFill>
              </a:rPr>
              <a:t>they are too small to be seen under the light microscope, they are also designated as ultramicroscopic</a:t>
            </a:r>
            <a:r>
              <a:rPr lang="en-US" sz="3500" dirty="0" smtClean="0">
                <a:solidFill>
                  <a:srgbClr val="0000CC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3500" dirty="0" smtClean="0"/>
              <a:t>One of the larger viruses such as pox viruses, can be seen under the light microscope.</a:t>
            </a:r>
          </a:p>
          <a:p>
            <a:pPr>
              <a:buFont typeface="Wingdings" pitchFamily="2" charset="2"/>
              <a:buChar char="q"/>
            </a:pPr>
            <a:r>
              <a:rPr lang="en-US" sz="3500" dirty="0"/>
              <a:t> </a:t>
            </a:r>
            <a:r>
              <a:rPr lang="en-US" sz="3500" b="1" dirty="0" smtClean="0"/>
              <a:t>Filterability:-</a:t>
            </a:r>
          </a:p>
          <a:p>
            <a:pPr>
              <a:buFont typeface="Wingdings" pitchFamily="2" charset="2"/>
              <a:buChar char="q"/>
            </a:pP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dirty="0" err="1" smtClean="0">
                <a:solidFill>
                  <a:srgbClr val="FF0000"/>
                </a:solidFill>
              </a:rPr>
              <a:t>Iwanowski</a:t>
            </a:r>
            <a:r>
              <a:rPr lang="en-US" sz="3500" dirty="0" smtClean="0">
                <a:solidFill>
                  <a:srgbClr val="FF0000"/>
                </a:solidFill>
              </a:rPr>
              <a:t> </a:t>
            </a:r>
            <a:r>
              <a:rPr lang="en-US" sz="3500" dirty="0">
                <a:solidFill>
                  <a:srgbClr val="FF0000"/>
                </a:solidFill>
              </a:rPr>
              <a:t>demonstrated what was thought to be uniquely distinctive property of viruses</a:t>
            </a:r>
            <a:r>
              <a:rPr lang="en-US" sz="3500" dirty="0" smtClean="0">
                <a:solidFill>
                  <a:srgbClr val="FF0000"/>
                </a:solidFill>
              </a:rPr>
              <a:t>,</a:t>
            </a:r>
            <a:r>
              <a:rPr lang="en-US" sz="3500" dirty="0">
                <a:solidFill>
                  <a:srgbClr val="FF0000"/>
                </a:solidFill>
              </a:rPr>
              <a:t> the ability when suspended in fluid to pass through the filters that would hold back </a:t>
            </a:r>
            <a:r>
              <a:rPr lang="en-US" sz="3500" dirty="0" smtClean="0">
                <a:solidFill>
                  <a:srgbClr val="FF0000"/>
                </a:solidFill>
              </a:rPr>
              <a:t>bacteria. 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77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Hence they are also known as filterable viruses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 smtClean="0"/>
              <a:t>Simple </a:t>
            </a:r>
            <a:r>
              <a:rPr lang="en-US" b="1" dirty="0"/>
              <a:t>structure</a:t>
            </a:r>
            <a:r>
              <a:rPr lang="en-US" b="1" dirty="0" smtClean="0"/>
              <a:t>:-</a:t>
            </a:r>
          </a:p>
          <a:p>
            <a:pPr>
              <a:buFont typeface="Wingdings" pitchFamily="2" charset="2"/>
              <a:buChar char="q"/>
            </a:pPr>
            <a:r>
              <a:rPr lang="en-US" b="1" dirty="0"/>
              <a:t> </a:t>
            </a:r>
            <a:r>
              <a:rPr lang="en-US" dirty="0" smtClean="0">
                <a:solidFill>
                  <a:srgbClr val="C00000"/>
                </a:solidFill>
              </a:rPr>
              <a:t>Viruses </a:t>
            </a:r>
            <a:r>
              <a:rPr lang="en-US" dirty="0">
                <a:solidFill>
                  <a:srgbClr val="C00000"/>
                </a:solidFill>
              </a:rPr>
              <a:t>have very simple structures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0000CC"/>
                </a:solidFill>
              </a:rPr>
              <a:t>The </a:t>
            </a:r>
            <a:r>
              <a:rPr lang="en-US" dirty="0">
                <a:solidFill>
                  <a:srgbClr val="0000CC"/>
                </a:solidFill>
              </a:rPr>
              <a:t>simplest viruses are nucleoprotein particles consisting of genetic material (DNA or RNA) surrounded by protein </a:t>
            </a:r>
            <a:r>
              <a:rPr lang="en-US" dirty="0" err="1">
                <a:solidFill>
                  <a:srgbClr val="0000CC"/>
                </a:solidFill>
              </a:rPr>
              <a:t>capsid</a:t>
            </a:r>
            <a:r>
              <a:rPr lang="en-US" dirty="0" smtClean="0">
                <a:solidFill>
                  <a:srgbClr val="0000CC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/>
              <a:t>this respect they differ from typical cells which are made up proteins</a:t>
            </a:r>
            <a:r>
              <a:rPr lang="en-US" dirty="0" smtClean="0"/>
              <a:t>,</a:t>
            </a:r>
            <a:r>
              <a:rPr lang="en-US" dirty="0"/>
              <a:t> carbohydrates, lipids &amp; nucleic acids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 err="1" smtClean="0"/>
              <a:t>Absenceofcellularstructure</a:t>
            </a:r>
            <a:r>
              <a:rPr lang="en-US" b="1" dirty="0"/>
              <a:t>:-                                                                                                     </a:t>
            </a:r>
            <a:r>
              <a:rPr lang="en-US" dirty="0"/>
              <a:t>                   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Viruses </a:t>
            </a:r>
            <a:r>
              <a:rPr lang="en-US" dirty="0">
                <a:solidFill>
                  <a:srgbClr val="FF0000"/>
                </a:solidFill>
              </a:rPr>
              <a:t>do not have any cytoplasm, thus </a:t>
            </a:r>
            <a:r>
              <a:rPr lang="en-US" dirty="0" err="1">
                <a:solidFill>
                  <a:srgbClr val="FF0000"/>
                </a:solidFill>
              </a:rPr>
              <a:t>cytoplasmic</a:t>
            </a:r>
            <a:r>
              <a:rPr lang="en-US" dirty="0">
                <a:solidFill>
                  <a:srgbClr val="FF0000"/>
                </a:solidFill>
              </a:rPr>
              <a:t> organelles like </a:t>
            </a:r>
            <a:r>
              <a:rPr lang="en-US" dirty="0" err="1">
                <a:solidFill>
                  <a:srgbClr val="FF0000"/>
                </a:solidFill>
              </a:rPr>
              <a:t>mitochonria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golgib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complexs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ribosomes</a:t>
            </a:r>
            <a:r>
              <a:rPr lang="en-US" dirty="0">
                <a:solidFill>
                  <a:srgbClr val="FF0000"/>
                </a:solidFill>
              </a:rPr>
              <a:t> etc. are absent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0000CC"/>
                </a:solidFill>
              </a:rPr>
              <a:t>They </a:t>
            </a:r>
            <a:r>
              <a:rPr lang="en-US" dirty="0">
                <a:solidFill>
                  <a:srgbClr val="0000CC"/>
                </a:solidFill>
              </a:rPr>
              <a:t>do not have limiting cell membrane.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virusesimage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57200"/>
            <a:ext cx="8382000" cy="59436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sz="3500" b="1" dirty="0" smtClean="0"/>
              <a:t>No </a:t>
            </a:r>
            <a:r>
              <a:rPr lang="en-US" sz="3500" b="1" dirty="0"/>
              <a:t>independent metabolism</a:t>
            </a:r>
            <a:r>
              <a:rPr lang="en-US" sz="3500" b="1" dirty="0" smtClean="0"/>
              <a:t>:-</a:t>
            </a:r>
          </a:p>
          <a:p>
            <a:pPr lvl="0">
              <a:buFont typeface="Wingdings" pitchFamily="2" charset="2"/>
              <a:buChar char="q"/>
            </a:pPr>
            <a:r>
              <a:rPr lang="en-US" sz="3500" b="1" dirty="0"/>
              <a:t> </a:t>
            </a:r>
            <a:r>
              <a:rPr lang="en-US" sz="3500" dirty="0" smtClean="0">
                <a:solidFill>
                  <a:srgbClr val="0000FF"/>
                </a:solidFill>
              </a:rPr>
              <a:t>Viruses </a:t>
            </a:r>
            <a:r>
              <a:rPr lang="en-US" sz="3500" dirty="0">
                <a:solidFill>
                  <a:srgbClr val="0000FF"/>
                </a:solidFill>
              </a:rPr>
              <a:t>can not multiply outside a living cell</a:t>
            </a:r>
            <a:r>
              <a:rPr lang="en-US" sz="3500" dirty="0" smtClean="0">
                <a:solidFill>
                  <a:srgbClr val="0000FF"/>
                </a:solidFill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sz="3500" dirty="0" smtClean="0">
                <a:solidFill>
                  <a:srgbClr val="C00000"/>
                </a:solidFill>
              </a:rPr>
              <a:t>No </a:t>
            </a:r>
            <a:r>
              <a:rPr lang="en-US" sz="3500" dirty="0">
                <a:solidFill>
                  <a:srgbClr val="C00000"/>
                </a:solidFill>
              </a:rPr>
              <a:t>virus has been cultivated in cell free medium. Viruses do not have independent metabolism. They are metabolically inactive outside the host cell, because they do not posses enzyme systems &amp; protein synthesis machinery</a:t>
            </a:r>
            <a:r>
              <a:rPr lang="en-US" sz="3500" dirty="0" smtClean="0">
                <a:solidFill>
                  <a:srgbClr val="C00000"/>
                </a:solidFill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sz="3500" dirty="0" smtClean="0"/>
              <a:t>Viral </a:t>
            </a:r>
            <a:r>
              <a:rPr lang="en-US" sz="3500" dirty="0"/>
              <a:t>nucleic acid replicate by utilizing protein synthesis machinery of the host</a:t>
            </a:r>
            <a:r>
              <a:rPr lang="en-US" sz="3500" dirty="0" smtClean="0"/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sz="3500" dirty="0" smtClean="0">
                <a:solidFill>
                  <a:srgbClr val="0000CC"/>
                </a:solidFill>
              </a:rPr>
              <a:t>It </a:t>
            </a:r>
            <a:r>
              <a:rPr lang="en-US" sz="3500" dirty="0">
                <a:solidFill>
                  <a:srgbClr val="0000CC"/>
                </a:solidFill>
              </a:rPr>
              <a:t>codes for the synthesis of a number of viral proteins including subunits or </a:t>
            </a:r>
            <a:r>
              <a:rPr lang="en-US" sz="3500" dirty="0" err="1">
                <a:solidFill>
                  <a:srgbClr val="0000CC"/>
                </a:solidFill>
              </a:rPr>
              <a:t>capsomeres</a:t>
            </a:r>
            <a:r>
              <a:rPr lang="en-US" sz="3500" dirty="0">
                <a:solidFill>
                  <a:srgbClr val="0000CC"/>
                </a:solidFill>
              </a:rPr>
              <a:t> of the </a:t>
            </a:r>
            <a:r>
              <a:rPr lang="en-US" sz="3500" dirty="0" err="1">
                <a:solidFill>
                  <a:srgbClr val="0000CC"/>
                </a:solidFill>
              </a:rPr>
              <a:t>capsomeres</a:t>
            </a:r>
            <a:r>
              <a:rPr lang="en-US" sz="3500" dirty="0">
                <a:solidFill>
                  <a:srgbClr val="0000CC"/>
                </a:solidFill>
              </a:rPr>
              <a:t> tail proteins &amp; some enzymes concerned with the synthesis or release of </a:t>
            </a:r>
            <a:r>
              <a:rPr lang="en-US" sz="3500" dirty="0" err="1">
                <a:solidFill>
                  <a:srgbClr val="0000CC"/>
                </a:solidFill>
              </a:rPr>
              <a:t>virions</a:t>
            </a:r>
            <a:r>
              <a:rPr lang="en-US" sz="3500" dirty="0">
                <a:solidFill>
                  <a:srgbClr val="0000CC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en-US" b="1" dirty="0"/>
              <a:t>Nucleic acids</a:t>
            </a:r>
            <a:r>
              <a:rPr lang="en-US" b="1" dirty="0" smtClean="0"/>
              <a:t>:-</a:t>
            </a:r>
          </a:p>
          <a:p>
            <a:pPr lvl="0">
              <a:buFont typeface="Wingdings" pitchFamily="2" charset="2"/>
              <a:buChar char="q"/>
            </a:pPr>
            <a:r>
              <a:rPr lang="en-US" b="1" dirty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Virions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have only one nucleic acid, either DNA or RNA. Typical cells have both DNA &amp; RNA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 smtClean="0"/>
              <a:t>Crystallization:-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CC"/>
                </a:solidFill>
              </a:rPr>
              <a:t>Many </a:t>
            </a:r>
            <a:r>
              <a:rPr lang="en-US" dirty="0">
                <a:solidFill>
                  <a:srgbClr val="0000CC"/>
                </a:solidFill>
              </a:rPr>
              <a:t>of the smaller viruses can be crystallized &amp; thus behave like chemicals</a:t>
            </a:r>
            <a:r>
              <a:rPr lang="en-US" dirty="0" smtClean="0">
                <a:solidFill>
                  <a:srgbClr val="0000CC"/>
                </a:solidFill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 smtClean="0"/>
              <a:t>No </a:t>
            </a:r>
            <a:r>
              <a:rPr lang="en-US" b="1" dirty="0"/>
              <a:t>growth &amp; division</a:t>
            </a:r>
            <a:r>
              <a:rPr lang="en-US" dirty="0" smtClean="0"/>
              <a:t>:-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Viruses </a:t>
            </a:r>
            <a:r>
              <a:rPr lang="en-US" dirty="0">
                <a:solidFill>
                  <a:srgbClr val="FF0000"/>
                </a:solidFill>
              </a:rPr>
              <a:t>do not have power of growth &amp; division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0000CC"/>
                </a:solidFill>
              </a:rPr>
              <a:t>A fully formed virus does not increase in size by addition of new molecules</a:t>
            </a:r>
            <a:r>
              <a:rPr lang="en-US" dirty="0" smtClean="0">
                <a:solidFill>
                  <a:srgbClr val="0000CC"/>
                </a:solidFill>
              </a:rPr>
              <a:t>.</a:t>
            </a:r>
            <a:endParaRPr lang="en-US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en-US" b="1" dirty="0" smtClean="0"/>
              <a:t>                      </a:t>
            </a:r>
            <a:r>
              <a:rPr lang="en-US" sz="4000" b="1" dirty="0" smtClean="0">
                <a:solidFill>
                  <a:schemeClr val="tx1"/>
                </a:solidFill>
              </a:rPr>
              <a:t>UNIT </a:t>
            </a:r>
            <a:r>
              <a:rPr lang="en-US" sz="4000" b="1" dirty="0">
                <a:solidFill>
                  <a:schemeClr val="tx1"/>
                </a:solidFill>
              </a:rPr>
              <a:t>NO.I : </a:t>
            </a:r>
            <a:r>
              <a:rPr lang="en-US" sz="4000" b="1" dirty="0" smtClean="0">
                <a:solidFill>
                  <a:schemeClr val="tx1"/>
                </a:solidFill>
              </a:rPr>
              <a:t>VIRUSES</a:t>
            </a:r>
          </a:p>
          <a:p>
            <a:pPr algn="l">
              <a:buFont typeface="Wingdings" pitchFamily="2" charset="2"/>
              <a:buChar char="q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Discovery </a:t>
            </a:r>
            <a:r>
              <a:rPr lang="en-US" sz="4000" b="1" dirty="0">
                <a:solidFill>
                  <a:schemeClr val="tx1"/>
                </a:solidFill>
              </a:rPr>
              <a:t>of viruses 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Structure </a:t>
            </a:r>
            <a:r>
              <a:rPr lang="en-US" sz="4000" b="1" dirty="0">
                <a:solidFill>
                  <a:schemeClr val="tx1"/>
                </a:solidFill>
              </a:rPr>
              <a:t>of viruses 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Classification </a:t>
            </a:r>
            <a:r>
              <a:rPr lang="en-US" sz="4000" b="1" dirty="0">
                <a:solidFill>
                  <a:schemeClr val="tx1"/>
                </a:solidFill>
              </a:rPr>
              <a:t>of viruses (LHT System</a:t>
            </a:r>
            <a:r>
              <a:rPr lang="en-US" sz="4000" b="1" dirty="0" smtClean="0">
                <a:solidFill>
                  <a:schemeClr val="tx1"/>
                </a:solidFill>
              </a:rPr>
              <a:t>)</a:t>
            </a:r>
          </a:p>
          <a:p>
            <a:pPr algn="l">
              <a:buFont typeface="Wingdings" pitchFamily="2" charset="2"/>
              <a:buChar char="q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Replication </a:t>
            </a:r>
            <a:r>
              <a:rPr lang="en-US" sz="4000" b="1" dirty="0">
                <a:solidFill>
                  <a:schemeClr val="tx1"/>
                </a:solidFill>
              </a:rPr>
              <a:t>of viruses- </a:t>
            </a:r>
            <a:r>
              <a:rPr lang="en-US" sz="4000" b="1" dirty="0" err="1">
                <a:solidFill>
                  <a:schemeClr val="tx1"/>
                </a:solidFill>
              </a:rPr>
              <a:t>Lytic</a:t>
            </a:r>
            <a:r>
              <a:rPr lang="en-US" sz="4000" b="1" dirty="0">
                <a:solidFill>
                  <a:schemeClr val="tx1"/>
                </a:solidFill>
              </a:rPr>
              <a:t> cycle (T4), </a:t>
            </a:r>
            <a:r>
              <a:rPr lang="en-US" sz="4000" b="1" dirty="0" err="1">
                <a:solidFill>
                  <a:schemeClr val="tx1"/>
                </a:solidFill>
              </a:rPr>
              <a:t>Lysogeny</a:t>
            </a:r>
            <a:r>
              <a:rPr lang="en-US" sz="4000" b="1" dirty="0">
                <a:solidFill>
                  <a:schemeClr val="tx1"/>
                </a:solidFill>
              </a:rPr>
              <a:t> (Lambda phage</a:t>
            </a:r>
            <a:r>
              <a:rPr lang="en-US" sz="4000" b="1" dirty="0" smtClean="0">
                <a:solidFill>
                  <a:schemeClr val="tx1"/>
                </a:solidFill>
              </a:rPr>
              <a:t>)</a:t>
            </a:r>
          </a:p>
          <a:p>
            <a:pPr algn="l">
              <a:buFont typeface="Wingdings" pitchFamily="2" charset="2"/>
              <a:buChar char="q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Cultivation </a:t>
            </a:r>
            <a:r>
              <a:rPr lang="en-US" sz="4000" b="1" dirty="0">
                <a:solidFill>
                  <a:schemeClr val="tx1"/>
                </a:solidFill>
              </a:rPr>
              <a:t>of viruses- Embryo culture, Tissue culture method</a:t>
            </a:r>
            <a:r>
              <a:rPr lang="en-US" sz="4000" b="1" dirty="0" smtClean="0">
                <a:solidFill>
                  <a:schemeClr val="tx1"/>
                </a:solidFill>
              </a:rPr>
              <a:t>.</a:t>
            </a:r>
          </a:p>
          <a:p>
            <a:pPr algn="l">
              <a:buFont typeface="Wingdings" pitchFamily="2" charset="2"/>
              <a:buChar char="q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Interferon</a:t>
            </a:r>
            <a:endParaRPr lang="en-US" sz="4000" dirty="0">
              <a:solidFill>
                <a:schemeClr val="tx1"/>
              </a:solidFill>
            </a:endParaRPr>
          </a:p>
          <a:p>
            <a:pPr algn="l"/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IN" sz="3600" b="1" u="sng" dirty="0" smtClean="0"/>
              <a:t>Discovery of Viruses:-</a:t>
            </a:r>
          </a:p>
          <a:p>
            <a:pPr>
              <a:buFont typeface="Wingdings" pitchFamily="2" charset="2"/>
              <a:buChar char="q"/>
            </a:pPr>
            <a:r>
              <a:rPr lang="en-IN" sz="3600" dirty="0" smtClean="0"/>
              <a:t> </a:t>
            </a:r>
            <a:r>
              <a:rPr lang="en-IN" sz="3600" dirty="0" smtClean="0">
                <a:solidFill>
                  <a:srgbClr val="FF0000"/>
                </a:solidFill>
              </a:rPr>
              <a:t>In 1892, the Russian biologist </a:t>
            </a:r>
            <a:r>
              <a:rPr lang="en-IN" sz="3600" u="sng" dirty="0" err="1" smtClean="0">
                <a:solidFill>
                  <a:srgbClr val="FF0000"/>
                </a:solidFill>
                <a:hlinkClick r:id="rId2" tooltip="Dmitry Ivanovsky"/>
              </a:rPr>
              <a:t>Dimitry</a:t>
            </a:r>
            <a:r>
              <a:rPr lang="en-IN" sz="3600" u="sng" dirty="0" smtClean="0">
                <a:solidFill>
                  <a:srgbClr val="FF0000"/>
                </a:solidFill>
                <a:hlinkClick r:id="rId2" tooltip="Dmitry Ivanovsky"/>
              </a:rPr>
              <a:t> </a:t>
            </a:r>
            <a:r>
              <a:rPr lang="en-IN" sz="3600" u="sng" dirty="0" err="1" smtClean="0">
                <a:solidFill>
                  <a:srgbClr val="FF0000"/>
                </a:solidFill>
                <a:hlinkClick r:id="rId2" tooltip="Dmitry Ivanovsky"/>
              </a:rPr>
              <a:t>Ivanovsky</a:t>
            </a:r>
            <a:r>
              <a:rPr lang="en-IN" sz="3600" dirty="0" smtClean="0">
                <a:solidFill>
                  <a:srgbClr val="FF0000"/>
                </a:solidFill>
              </a:rPr>
              <a:t> (1864–1920) used a </a:t>
            </a:r>
            <a:r>
              <a:rPr lang="en-IN" sz="3600" dirty="0" err="1" smtClean="0">
                <a:solidFill>
                  <a:srgbClr val="FF0000"/>
                </a:solidFill>
              </a:rPr>
              <a:t>Chamberland</a:t>
            </a:r>
            <a:r>
              <a:rPr lang="en-IN" sz="3600" dirty="0" smtClean="0">
                <a:solidFill>
                  <a:srgbClr val="FF0000"/>
                </a:solidFill>
              </a:rPr>
              <a:t> filter to study the </a:t>
            </a:r>
            <a:r>
              <a:rPr lang="en-IN" sz="3600" u="sng" dirty="0" smtClean="0">
                <a:solidFill>
                  <a:srgbClr val="FF0000"/>
                </a:solidFill>
                <a:hlinkClick r:id="rId3" tooltip="Tobacco mosaic virus"/>
              </a:rPr>
              <a:t>tobacco mosaic virus</a:t>
            </a:r>
            <a:r>
              <a:rPr lang="en-IN" sz="3600" dirty="0" smtClean="0">
                <a:solidFill>
                  <a:srgbClr val="FF0000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IN" sz="3600" dirty="0" smtClean="0">
                <a:solidFill>
                  <a:srgbClr val="0000FF"/>
                </a:solidFill>
              </a:rPr>
              <a:t>He demonstrated that crushed leaf extracts from diseased tobacco plants remain infectious even after filtration.</a:t>
            </a:r>
          </a:p>
          <a:p>
            <a:pPr>
              <a:buFont typeface="Wingdings" pitchFamily="2" charset="2"/>
              <a:buChar char="q"/>
            </a:pPr>
            <a:r>
              <a:rPr lang="en-IN" sz="3600" dirty="0" smtClean="0"/>
              <a:t> </a:t>
            </a:r>
            <a:r>
              <a:rPr lang="en-IN" sz="3600" dirty="0" smtClean="0">
                <a:solidFill>
                  <a:srgbClr val="C00000"/>
                </a:solidFill>
              </a:rPr>
              <a:t>At that time, it was observed that all such infectious agents present in plant sap could be retained by bacteriological filters.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Ivanovsk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04800"/>
            <a:ext cx="4062442" cy="61960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5029200" y="0"/>
            <a:ext cx="3962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IN" sz="4000" dirty="0" smtClean="0">
                <a:solidFill>
                  <a:srgbClr val="FF0000"/>
                </a:solidFill>
              </a:rPr>
              <a:t> Such agent could not be grown on a nutrient medium. Nothing could be seen in such fluid with microscope.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IN" sz="4000" dirty="0" smtClean="0">
                <a:solidFill>
                  <a:srgbClr val="FF0000"/>
                </a:solidFill>
              </a:rPr>
              <a:t>In 1898, </a:t>
            </a:r>
            <a:r>
              <a:rPr lang="en-IN" sz="4000" u="sng" dirty="0" err="1" smtClean="0">
                <a:solidFill>
                  <a:srgbClr val="FF0000"/>
                </a:solidFill>
                <a:hlinkClick r:id="rId2" tooltip="Martinus Beijerinck"/>
              </a:rPr>
              <a:t>Martinus</a:t>
            </a:r>
            <a:r>
              <a:rPr lang="en-IN" sz="4000" u="sng" dirty="0" smtClean="0">
                <a:solidFill>
                  <a:srgbClr val="FF0000"/>
                </a:solidFill>
                <a:hlinkClick r:id="rId2" tooltip="Martinus Beijerinck"/>
              </a:rPr>
              <a:t> </a:t>
            </a:r>
            <a:r>
              <a:rPr lang="en-IN" sz="4000" u="sng" dirty="0" err="1" smtClean="0">
                <a:solidFill>
                  <a:srgbClr val="FF0000"/>
                </a:solidFill>
                <a:hlinkClick r:id="rId2" tooltip="Martinus Beijerinck"/>
              </a:rPr>
              <a:t>Beijerinck</a:t>
            </a:r>
            <a:r>
              <a:rPr lang="en-IN" sz="4000" dirty="0" smtClean="0">
                <a:solidFill>
                  <a:srgbClr val="FF0000"/>
                </a:solidFill>
              </a:rPr>
              <a:t> (1851–1931) Dutch microbiologist repeated the experiments and became convinced that filtrate contained a new form of infectious agent. 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IN" sz="4000" u="sng" dirty="0" err="1" smtClean="0">
                <a:solidFill>
                  <a:srgbClr val="0000CC"/>
                </a:solidFill>
                <a:hlinkClick r:id="rId2" tooltip="Martinus Beijerinck"/>
              </a:rPr>
              <a:t>Beijerinck</a:t>
            </a:r>
            <a:r>
              <a:rPr lang="en-IN" sz="4000" dirty="0" smtClean="0">
                <a:solidFill>
                  <a:srgbClr val="0000CC"/>
                </a:solidFill>
              </a:rPr>
              <a:t> found that the filterable, non cultivable and invisible or ultramicroscopic agent could diffuse through an agar gel like a fluid. </a:t>
            </a:r>
          </a:p>
          <a:p>
            <a:pPr>
              <a:buFont typeface="Wingdings" pitchFamily="2" charset="2"/>
              <a:buChar char="q"/>
            </a:pP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152400"/>
            <a:ext cx="3886200" cy="6553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dirty="0" smtClean="0"/>
              <a:t> </a:t>
            </a:r>
            <a:r>
              <a:rPr lang="en-IN" sz="3600" dirty="0" smtClean="0">
                <a:solidFill>
                  <a:srgbClr val="FF0000"/>
                </a:solidFill>
              </a:rPr>
              <a:t>He thought the fluid itself alive and called it a </a:t>
            </a:r>
            <a:r>
              <a:rPr lang="en-IN" sz="3600" u="sng" dirty="0" err="1" smtClean="0">
                <a:solidFill>
                  <a:srgbClr val="FF0000"/>
                </a:solidFill>
                <a:hlinkClick r:id="rId2" tooltip="Contagium vivum fluidum"/>
              </a:rPr>
              <a:t>contagium</a:t>
            </a:r>
            <a:r>
              <a:rPr lang="en-IN" sz="3600" u="sng" dirty="0" smtClean="0">
                <a:solidFill>
                  <a:srgbClr val="FF0000"/>
                </a:solidFill>
                <a:hlinkClick r:id="rId2" tooltip="Contagium vivum fluidum"/>
              </a:rPr>
              <a:t> </a:t>
            </a:r>
            <a:r>
              <a:rPr lang="en-IN" sz="3600" u="sng" dirty="0" err="1" smtClean="0">
                <a:solidFill>
                  <a:srgbClr val="FF0000"/>
                </a:solidFill>
                <a:hlinkClick r:id="rId2" tooltip="Contagium vivum fluidum"/>
              </a:rPr>
              <a:t>vivum</a:t>
            </a:r>
            <a:r>
              <a:rPr lang="en-IN" sz="3600" u="sng" dirty="0" smtClean="0">
                <a:solidFill>
                  <a:srgbClr val="FF0000"/>
                </a:solidFill>
                <a:hlinkClick r:id="rId2" tooltip="Contagium vivum fluidum"/>
              </a:rPr>
              <a:t> </a:t>
            </a:r>
            <a:r>
              <a:rPr lang="en-IN" sz="3600" u="sng" dirty="0" err="1" smtClean="0">
                <a:solidFill>
                  <a:srgbClr val="FF0000"/>
                </a:solidFill>
                <a:hlinkClick r:id="rId2" tooltip="Contagium vivum fluidum"/>
              </a:rPr>
              <a:t>fluidum</a:t>
            </a:r>
            <a:r>
              <a:rPr lang="en-IN" sz="3600" dirty="0" smtClean="0">
                <a:solidFill>
                  <a:srgbClr val="FF0000"/>
                </a:solidFill>
              </a:rPr>
              <a:t> (soluble living germ) like a poisonous snake venom and re-introduced the word </a:t>
            </a:r>
            <a:r>
              <a:rPr lang="en-IN" sz="3600" i="1" dirty="0" smtClean="0">
                <a:solidFill>
                  <a:srgbClr val="FF0000"/>
                </a:solidFill>
              </a:rPr>
              <a:t>virus </a:t>
            </a:r>
            <a:r>
              <a:rPr lang="en-IN" sz="3600" dirty="0" smtClean="0">
                <a:solidFill>
                  <a:srgbClr val="FF0000"/>
                </a:solidFill>
              </a:rPr>
              <a:t>for such agent.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pic>
        <p:nvPicPr>
          <p:cNvPr id="4" name="Picture 3" descr="D:\beijerinc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04800"/>
            <a:ext cx="4591080" cy="626747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IN" sz="4000" dirty="0" err="1" smtClean="0"/>
              <a:t>Beijerinck</a:t>
            </a:r>
            <a:r>
              <a:rPr lang="en-IN" sz="4000" dirty="0" smtClean="0"/>
              <a:t> maintained that viruses were liquid in nature, a theory later discredited by </a:t>
            </a:r>
            <a:r>
              <a:rPr lang="en-IN" sz="4000" u="sng" dirty="0" smtClean="0">
                <a:hlinkClick r:id="rId3" tooltip="Wendell Stanley"/>
              </a:rPr>
              <a:t>Wendell Stanley</a:t>
            </a:r>
            <a:r>
              <a:rPr lang="en-IN" sz="4000" dirty="0" smtClean="0"/>
              <a:t>, who crystallized the TMV and proved that they were particulate.</a:t>
            </a:r>
          </a:p>
          <a:p>
            <a:pPr>
              <a:buFont typeface="Wingdings" pitchFamily="2" charset="2"/>
              <a:buChar char="q"/>
            </a:pPr>
            <a:r>
              <a:rPr lang="en-IN" sz="4000" dirty="0" smtClean="0">
                <a:solidFill>
                  <a:srgbClr val="FF0000"/>
                </a:solidFill>
              </a:rPr>
              <a:t>In 1898,</a:t>
            </a:r>
            <a:r>
              <a:rPr lang="en-IN" sz="4000" u="sng" dirty="0" smtClean="0">
                <a:solidFill>
                  <a:srgbClr val="FF0000"/>
                </a:solidFill>
                <a:hlinkClick r:id="rId4" tooltip="Friedrich Loeffler"/>
              </a:rPr>
              <a:t> </a:t>
            </a:r>
            <a:r>
              <a:rPr lang="en-IN" sz="4000" u="sng" dirty="0" err="1" smtClean="0">
                <a:solidFill>
                  <a:srgbClr val="FF0000"/>
                </a:solidFill>
                <a:hlinkClick r:id="rId4" tooltip="Friedrich Loeffler"/>
              </a:rPr>
              <a:t>Loeffler</a:t>
            </a:r>
            <a:r>
              <a:rPr lang="en-IN" sz="4000" dirty="0" smtClean="0">
                <a:solidFill>
                  <a:srgbClr val="FF0000"/>
                </a:solidFill>
              </a:rPr>
              <a:t> and </a:t>
            </a:r>
            <a:r>
              <a:rPr lang="en-IN" sz="4000" dirty="0" err="1" smtClean="0">
                <a:solidFill>
                  <a:srgbClr val="FF0000"/>
                </a:solidFill>
              </a:rPr>
              <a:t>Frosch</a:t>
            </a:r>
            <a:r>
              <a:rPr lang="en-IN" sz="4000" dirty="0" smtClean="0">
                <a:solidFill>
                  <a:srgbClr val="FF0000"/>
                </a:solidFill>
              </a:rPr>
              <a:t> passed the first animal virus –agent of </a:t>
            </a:r>
            <a:r>
              <a:rPr lang="en-IN" sz="4000" u="sng" dirty="0" smtClean="0">
                <a:solidFill>
                  <a:srgbClr val="FF0000"/>
                </a:solidFill>
                <a:hlinkClick r:id="rId5" tooltip="Foot-and-mouth disease"/>
              </a:rPr>
              <a:t>foot-and-mouth disease</a:t>
            </a:r>
            <a:r>
              <a:rPr lang="en-IN" sz="4000" dirty="0" smtClean="0">
                <a:solidFill>
                  <a:srgbClr val="FF0000"/>
                </a:solidFill>
              </a:rPr>
              <a:t> of cattle–through a similar filter and discovered first animal virus.</a:t>
            </a:r>
          </a:p>
          <a:p>
            <a:pPr>
              <a:buFont typeface="Wingdings" pitchFamily="2" charset="2"/>
              <a:buChar char="q"/>
            </a:pPr>
            <a:endParaRPr lang="en-US" dirty="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q"/>
            </a:pPr>
            <a:endParaRPr lang="en-IN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IN" sz="4000" dirty="0" smtClean="0">
                <a:solidFill>
                  <a:srgbClr val="0000FF"/>
                </a:solidFill>
              </a:rPr>
              <a:t>In 1915, the English bacteriologist </a:t>
            </a:r>
            <a:r>
              <a:rPr lang="en-IN" sz="4000" u="sng" dirty="0" err="1" smtClean="0">
                <a:solidFill>
                  <a:srgbClr val="0000FF"/>
                </a:solidFill>
                <a:hlinkClick r:id="rId2" tooltip="Frederick Twort"/>
              </a:rPr>
              <a:t>Twort</a:t>
            </a:r>
            <a:r>
              <a:rPr lang="en-IN" sz="4000" dirty="0" smtClean="0">
                <a:solidFill>
                  <a:srgbClr val="0000FF"/>
                </a:solidFill>
              </a:rPr>
              <a:t> discovered a group of viruses that infect bacteria and French  microbiologist  </a:t>
            </a:r>
            <a:r>
              <a:rPr lang="en-IN" sz="4000" u="sng" dirty="0" smtClean="0">
                <a:solidFill>
                  <a:srgbClr val="0000FF"/>
                </a:solidFill>
                <a:hlinkClick r:id="rId3" tooltip="Félix d'Herelle"/>
              </a:rPr>
              <a:t>d' </a:t>
            </a:r>
            <a:r>
              <a:rPr lang="en-IN" sz="4000" u="sng" dirty="0" err="1" smtClean="0">
                <a:solidFill>
                  <a:srgbClr val="0000FF"/>
                </a:solidFill>
                <a:hlinkClick r:id="rId3" tooltip="Félix d'Herelle"/>
              </a:rPr>
              <a:t>Herelle</a:t>
            </a:r>
            <a:r>
              <a:rPr lang="en-IN" sz="4000" dirty="0" smtClean="0">
                <a:solidFill>
                  <a:srgbClr val="0000FF"/>
                </a:solidFill>
              </a:rPr>
              <a:t> described  </a:t>
            </a:r>
            <a:r>
              <a:rPr lang="en-IN" sz="4000" u="sng" dirty="0" err="1" smtClean="0">
                <a:solidFill>
                  <a:srgbClr val="0000FF"/>
                </a:solidFill>
                <a:hlinkClick r:id="rId4" tooltip="Bacteriophages"/>
              </a:rPr>
              <a:t>bacteriophages</a:t>
            </a:r>
            <a:r>
              <a:rPr lang="en-IN" sz="4000" dirty="0" smtClean="0">
                <a:solidFill>
                  <a:srgbClr val="0000FF"/>
                </a:solidFill>
              </a:rPr>
              <a:t>  in detail. He named these viruses as a </a:t>
            </a:r>
            <a:r>
              <a:rPr lang="en-IN" sz="4000" u="sng" dirty="0" err="1" smtClean="0">
                <a:solidFill>
                  <a:srgbClr val="0000FF"/>
                </a:solidFill>
                <a:hlinkClick r:id="rId4" tooltip="Bacteriophages"/>
              </a:rPr>
              <a:t>bacteriophages</a:t>
            </a:r>
            <a:r>
              <a:rPr lang="en-IN" sz="4000" dirty="0" smtClean="0">
                <a:solidFill>
                  <a:srgbClr val="0000FF"/>
                </a:solidFill>
              </a:rPr>
              <a:t> (</a:t>
            </a:r>
            <a:r>
              <a:rPr lang="en-IN" sz="4000" dirty="0" err="1" smtClean="0">
                <a:solidFill>
                  <a:srgbClr val="0000FF"/>
                </a:solidFill>
              </a:rPr>
              <a:t>phagein</a:t>
            </a:r>
            <a:r>
              <a:rPr lang="en-IN" sz="4000" dirty="0" smtClean="0">
                <a:solidFill>
                  <a:srgbClr val="0000FF"/>
                </a:solidFill>
              </a:rPr>
              <a:t>-to eat).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IN" sz="4000" dirty="0" smtClean="0">
                <a:solidFill>
                  <a:srgbClr val="0000FF"/>
                </a:solidFill>
              </a:rPr>
              <a:t> </a:t>
            </a:r>
            <a:r>
              <a:rPr lang="en-US" sz="4000" b="1" dirty="0" smtClean="0"/>
              <a:t>Structure of Viruses:-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IN" sz="4000" dirty="0" smtClean="0">
                <a:solidFill>
                  <a:srgbClr val="FF0000"/>
                </a:solidFill>
              </a:rPr>
              <a:t>Outside the host cell, the virus particle is also known as a </a:t>
            </a:r>
            <a:r>
              <a:rPr lang="en-IN" sz="4000" dirty="0" err="1" smtClean="0">
                <a:solidFill>
                  <a:srgbClr val="FF0000"/>
                </a:solidFill>
              </a:rPr>
              <a:t>virion</a:t>
            </a:r>
            <a:r>
              <a:rPr lang="en-IN" sz="4000" dirty="0" smtClean="0">
                <a:solidFill>
                  <a:srgbClr val="FF0000"/>
                </a:solidFill>
              </a:rPr>
              <a:t> or fully assembled infectious virus is called a </a:t>
            </a:r>
            <a:r>
              <a:rPr lang="en-IN" sz="4000" dirty="0" err="1" smtClean="0">
                <a:solidFill>
                  <a:srgbClr val="FF0000"/>
                </a:solidFill>
              </a:rPr>
              <a:t>virion</a:t>
            </a:r>
            <a:r>
              <a:rPr lang="en-IN" sz="4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Font typeface="Wingdings" pitchFamily="2" charset="2"/>
              <a:buChar char="q"/>
            </a:pPr>
            <a:endParaRPr lang="en-IN" sz="4000" dirty="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325" indent="-60325">
              <a:buFont typeface="Wingdings" pitchFamily="2" charset="2"/>
              <a:buChar char="q"/>
            </a:pPr>
            <a:r>
              <a:rPr lang="en-IN" sz="4000" dirty="0" smtClean="0">
                <a:solidFill>
                  <a:srgbClr val="0000FF"/>
                </a:solidFill>
              </a:rPr>
              <a:t>The simplest </a:t>
            </a:r>
            <a:r>
              <a:rPr lang="en-IN" sz="4000" dirty="0" err="1" smtClean="0">
                <a:solidFill>
                  <a:srgbClr val="0000FF"/>
                </a:solidFill>
              </a:rPr>
              <a:t>virions</a:t>
            </a:r>
            <a:r>
              <a:rPr lang="en-IN" sz="4000" dirty="0" smtClean="0">
                <a:solidFill>
                  <a:srgbClr val="0000FF"/>
                </a:solidFill>
              </a:rPr>
              <a:t> consist of two basic components: nucleic acid (single-or double-stranded RNA or DNA) and a protein coat, the </a:t>
            </a:r>
            <a:r>
              <a:rPr lang="en-IN" sz="4000" dirty="0" err="1" smtClean="0">
                <a:solidFill>
                  <a:srgbClr val="0000FF"/>
                </a:solidFill>
              </a:rPr>
              <a:t>capsid</a:t>
            </a:r>
            <a:r>
              <a:rPr lang="en-IN" sz="4000" dirty="0" smtClean="0">
                <a:solidFill>
                  <a:srgbClr val="0000FF"/>
                </a:solidFill>
              </a:rPr>
              <a:t>, which functions as a shell to protect the viral genome from nucleases.</a:t>
            </a:r>
          </a:p>
          <a:p>
            <a:pPr marL="60325" indent="-60325">
              <a:buFont typeface="Wingdings" pitchFamily="2" charset="2"/>
              <a:buChar char="q"/>
            </a:pPr>
            <a:r>
              <a:rPr lang="en-IN" sz="4000" dirty="0" smtClean="0"/>
              <a:t>In other words, viruses are ultramicroscopic particles containing nucleic acid surrounded by protein coat, to form </a:t>
            </a:r>
            <a:r>
              <a:rPr lang="en-IN" sz="4000" dirty="0" err="1" smtClean="0"/>
              <a:t>nucleocapsid</a:t>
            </a:r>
            <a:r>
              <a:rPr lang="en-IN" sz="4000" dirty="0" smtClean="0"/>
              <a:t>. </a:t>
            </a:r>
            <a:endParaRPr lang="en-US" sz="4000" dirty="0" smtClean="0"/>
          </a:p>
          <a:p>
            <a:pPr marL="60325" indent="-60325">
              <a:buFont typeface="Wingdings" pitchFamily="2" charset="2"/>
              <a:buChar char="q"/>
            </a:pPr>
            <a:endParaRPr lang="en-US" sz="35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1051</Words>
  <Application>Microsoft Office PowerPoint</Application>
  <PresentationFormat>On-screen Show (4:3)</PresentationFormat>
  <Paragraphs>74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</dc:creator>
  <cp:lastModifiedBy>HP</cp:lastModifiedBy>
  <cp:revision>66</cp:revision>
  <dcterms:created xsi:type="dcterms:W3CDTF">2015-01-04T14:27:54Z</dcterms:created>
  <dcterms:modified xsi:type="dcterms:W3CDTF">2021-10-08T05:55:51Z</dcterms:modified>
</cp:coreProperties>
</file>